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2" r:id="rId4"/>
    <p:sldId id="273" r:id="rId5"/>
    <p:sldId id="266" r:id="rId6"/>
    <p:sldId id="274" r:id="rId7"/>
    <p:sldId id="275" r:id="rId8"/>
    <p:sldId id="276" r:id="rId9"/>
    <p:sldId id="277" r:id="rId10"/>
    <p:sldId id="278" r:id="rId11"/>
    <p:sldId id="271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4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6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990"/>
            <a:ext cx="11094723" cy="725779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-127071" y="271322"/>
            <a:ext cx="6855121" cy="122002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-702575" y="532302"/>
            <a:ext cx="8006125" cy="191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3200" i="1" dirty="0">
                <a:solidFill>
                  <a:schemeClr val="bg1"/>
                </a:solidFill>
                <a:latin typeface="Nunito Sans SemiBold"/>
              </a:rPr>
              <a:t>КУРСОВАЯ РАБОТА</a:t>
            </a:r>
            <a:endParaRPr lang="ru-RU" sz="3200" dirty="0">
              <a:solidFill>
                <a:schemeClr val="bg1"/>
              </a:solidFill>
              <a:latin typeface="Nunito Sans SemiBold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по междисциплинарному курсу: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МДК.13.02. «Технология машинного обучения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и анализ данных»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Тема: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«</a:t>
            </a:r>
            <a:r>
              <a:rPr lang="ru-RU" sz="2400" i="1" dirty="0">
                <a:solidFill>
                  <a:schemeClr val="bg1"/>
                </a:solidFill>
                <a:latin typeface="Nunito Sans SemiBold"/>
              </a:rPr>
              <a:t>Построение интеллектуальной системы</a:t>
            </a:r>
            <a:endParaRPr lang="en-US" sz="2400" i="1" dirty="0">
              <a:solidFill>
                <a:schemeClr val="bg1"/>
              </a:solidFill>
              <a:latin typeface="Nunito Sans SemiBold"/>
            </a:endParaRP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Nunito Sans SemiBold"/>
              </a:rPr>
              <a:t> рекомендаций для электронной коммерции</a:t>
            </a:r>
            <a:r>
              <a:rPr lang="ru-RU" sz="2400" dirty="0">
                <a:solidFill>
                  <a:schemeClr val="bg1"/>
                </a:solidFill>
                <a:latin typeface="Nunito Sans SemiBold"/>
              </a:rPr>
              <a:t>»</a:t>
            </a:r>
            <a:r>
              <a:rPr lang="ru-RU" sz="2400" i="1" dirty="0">
                <a:solidFill>
                  <a:schemeClr val="bg1"/>
                </a:solidFill>
                <a:latin typeface="Nunito Sans SemiBold"/>
              </a:rPr>
              <a:t> </a:t>
            </a:r>
            <a:endParaRPr lang="ru-RU" sz="2400" dirty="0">
              <a:solidFill>
                <a:schemeClr val="bg1"/>
              </a:solidFill>
              <a:latin typeface="Nunito Sans SemiBold"/>
            </a:endParaRPr>
          </a:p>
          <a:p>
            <a:pPr algn="ctr"/>
            <a:endParaRPr lang="ru-RU" sz="2400" dirty="0">
              <a:latin typeface="Nunito Sans SemiBold"/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254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2545" dirty="0"/>
          </a:p>
        </p:txBody>
      </p:sp>
      <p:sp>
        <p:nvSpPr>
          <p:cNvPr id="5" name="Text 2"/>
          <p:cNvSpPr txBox="1"/>
          <p:nvPr/>
        </p:nvSpPr>
        <p:spPr>
          <a:xfrm>
            <a:off x="5593019" y="3342407"/>
            <a:ext cx="3421063" cy="152977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Работу выполнил:</a:t>
            </a:r>
            <a:endParaRPr lang="ru-RU" sz="2400" dirty="0">
              <a:latin typeface="Arial Narrow" panose="020B0606020202030204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Студент группы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 ИСП-21</a:t>
            </a:r>
            <a:endParaRPr lang="ru-RU" sz="2400" dirty="0">
              <a:latin typeface="Arial Narrow" panose="020B0606020202030204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Бойчук Карина</a:t>
            </a:r>
            <a:endParaRPr lang="ru-RU" sz="2400" dirty="0">
              <a:latin typeface="Arial Narrow" panose="020B0606020202030204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Проверила:</a:t>
            </a:r>
            <a:endParaRPr lang="ru-RU" sz="2400" dirty="0">
              <a:latin typeface="Arial Narrow" panose="020B0606020202030204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преподаватель 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 err="1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Базяк</a:t>
            </a:r>
            <a:r>
              <a:rPr lang="ru-RU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 Г.В</a:t>
            </a:r>
            <a:r>
              <a:rPr lang="en-US" sz="2400" dirty="0"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.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BAF3E-6660-455E-AB83-5E21B42F162A}"/>
              </a:ext>
            </a:extLst>
          </p:cNvPr>
          <p:cNvSpPr txBox="1"/>
          <p:nvPr/>
        </p:nvSpPr>
        <p:spPr>
          <a:xfrm>
            <a:off x="3085295" y="466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White_pixel_logoFTC.png" descr="preencoded.png">
            <a:extLst>
              <a:ext uri="{FF2B5EF4-FFF2-40B4-BE49-F238E27FC236}">
                <a16:creationId xmlns:a16="http://schemas.microsoft.com/office/drawing/2014/main" id="{E1076631-D8F9-477E-AAAE-9CE4862642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3946" y="4399280"/>
            <a:ext cx="1203094" cy="4987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1D8973-0FE1-4FAD-B651-D3D2346C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Black_pixel_logoFTC.png" descr="preencoded.png">
            <a:extLst>
              <a:ext uri="{FF2B5EF4-FFF2-40B4-BE49-F238E27FC236}">
                <a16:creationId xmlns:a16="http://schemas.microsoft.com/office/drawing/2014/main" id="{BB8DE8F6-9713-4843-919A-50A23B86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440" y="4629494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8400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9823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242536" y="1903505"/>
            <a:ext cx="3565955" cy="203808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перспективы развития
</a:t>
            </a:r>
            <a:endParaRPr lang="en-US" sz="3600" dirty="0"/>
          </a:p>
        </p:txBody>
      </p:sp>
      <p:sp>
        <p:nvSpPr>
          <p:cNvPr id="5" name="Text 1"/>
          <p:cNvSpPr txBox="1"/>
          <p:nvPr/>
        </p:nvSpPr>
        <p:spPr>
          <a:xfrm>
            <a:off x="5327650" y="2411816"/>
            <a:ext cx="3456349" cy="152977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pic>
        <p:nvPicPr>
          <p:cNvPr id="6" name="White_pixel_logoFTC.png" descr="preencoded.png">
            <a:extLst>
              <a:ext uri="{FF2B5EF4-FFF2-40B4-BE49-F238E27FC236}">
                <a16:creationId xmlns:a16="http://schemas.microsoft.com/office/drawing/2014/main" id="{8C1D5731-35DE-4AF0-9831-4EE76DA65E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0989" y="4574299"/>
            <a:ext cx="1203094" cy="4987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5" y="1245327"/>
            <a:ext cx="3100864" cy="320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8673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7173" y="-107425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0955"/>
            <a:ext cx="9144000" cy="4959349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398525" y="205900"/>
            <a:ext cx="6621600" cy="38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Цель </a:t>
            </a:r>
            <a:r>
              <a:rPr lang="en-US" sz="2400" b="1" dirty="0" err="1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создания</a:t>
            </a:r>
            <a:r>
              <a:rPr lang="en-US" sz="2400" b="1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b="1" dirty="0" err="1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интеллектуальной</a:t>
            </a:r>
            <a:r>
              <a:rPr lang="en-US" sz="2400" b="1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b="1" dirty="0" err="1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системы</a:t>
            </a:r>
            <a:r>
              <a:rPr lang="en-US" sz="2400" b="1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400" b="1" dirty="0" err="1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рекомендаций</a:t>
            </a:r>
            <a:r>
              <a:rPr lang="en-US" sz="1695" b="1" dirty="0">
                <a:solidFill>
                  <a:srgbClr val="18093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95" dirty="0"/>
          </a:p>
        </p:txBody>
      </p:sp>
      <p:sp>
        <p:nvSpPr>
          <p:cNvPr id="7" name="Text 1"/>
          <p:cNvSpPr txBox="1"/>
          <p:nvPr/>
        </p:nvSpPr>
        <p:spPr>
          <a:xfrm>
            <a:off x="7884605" y="4482077"/>
            <a:ext cx="87716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8" name="Text 2"/>
          <p:cNvSpPr txBox="1"/>
          <p:nvPr/>
        </p:nvSpPr>
        <p:spPr>
          <a:xfrm>
            <a:off x="3854827" y="2102829"/>
            <a:ext cx="4678128" cy="157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Цель </a:t>
            </a:r>
            <a:r>
              <a:rPr lang="ru-RU" sz="2400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- </a:t>
            </a:r>
            <a:r>
              <a:rPr lang="ru-RU" sz="2400" dirty="0">
                <a:latin typeface="Arial Narrow" panose="020B0606020202030204" pitchFamily="34" charset="0"/>
              </a:rPr>
              <a:t>Разработка адаптивной системы персонализированных рекомендаций для повышения эффективности электронной коммерции и улучшения пользовательского опыта.</a:t>
            </a:r>
            <a:r>
              <a:rPr lang="en-US" sz="2400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pic>
        <p:nvPicPr>
          <p:cNvPr id="10" name="Black_pixel_logoFTC.png" descr="preencoded.png">
            <a:extLst>
              <a:ext uri="{FF2B5EF4-FFF2-40B4-BE49-F238E27FC236}">
                <a16:creationId xmlns:a16="http://schemas.microsoft.com/office/drawing/2014/main" id="{11415C42-73FA-483A-8809-8D076CF4BAF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2823" y="4651704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3" y="1245327"/>
            <a:ext cx="3101907" cy="320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48932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1896" y="1"/>
            <a:ext cx="9144000" cy="5036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992" y="-30644"/>
            <a:ext cx="9144000" cy="4923921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398525" y="399850"/>
            <a:ext cx="6621600" cy="38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Роль рекомендательных систем в цифровой среде</a:t>
            </a:r>
            <a:r>
              <a:rPr kumimoji="0" lang="en-US" sz="2144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21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884605" y="4482077"/>
            <a:ext cx="87716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340F3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2"/>
          <p:cNvSpPr txBox="1"/>
          <p:nvPr/>
        </p:nvSpPr>
        <p:spPr>
          <a:xfrm>
            <a:off x="3899100" y="2016611"/>
            <a:ext cx="4678128" cy="157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Рекомендательные системы анализируют поведение пользователей, решая задачи точности и разнообразия, сочетая контентные и коллаборативные методы.
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0" name="Black_pixel_logoFTC.png" descr="preencoded.png">
            <a:extLst>
              <a:ext uri="{FF2B5EF4-FFF2-40B4-BE49-F238E27FC236}">
                <a16:creationId xmlns:a16="http://schemas.microsoft.com/office/drawing/2014/main" id="{1191FEE2-FAD1-46DB-8FC0-EB8EE2A3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2823" y="4698419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6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13" y="202518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975565" y="594135"/>
            <a:ext cx="4266995" cy="2804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Коллаборативная</a:t>
            </a: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 фильтрация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Контентные рекомендации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Кластеризация (K-</a:t>
            </a:r>
            <a:r>
              <a:rPr lang="ru-RU" sz="24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Means</a:t>
            </a: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Случайный лес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Гибридный подход</a:t>
            </a:r>
            <a:r>
              <a:rPr lang="ru-RU" sz="2400" dirty="0">
                <a:latin typeface="Arial Narrow" panose="020B0606020202030204" pitchFamily="34" charset="0"/>
              </a:rPr>
              <a:t> 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98791" y="1562510"/>
            <a:ext cx="3456349" cy="361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алгоритмы:</a:t>
            </a:r>
          </a:p>
          <a:p>
            <a:br>
              <a:rPr lang="ru-RU" dirty="0"/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B3E87A3-4055-458C-B9E5-5E7AC7BF2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24" y="2237051"/>
            <a:ext cx="1975555" cy="2014909"/>
          </a:xfrm>
          <a:prstGeom prst="rect">
            <a:avLst/>
          </a:prstGeom>
        </p:spPr>
      </p:pic>
      <p:pic>
        <p:nvPicPr>
          <p:cNvPr id="7" name="White_pixel_logoFTC.png" descr="preencoded.png">
            <a:extLst>
              <a:ext uri="{FF2B5EF4-FFF2-40B4-BE49-F238E27FC236}">
                <a16:creationId xmlns:a16="http://schemas.microsoft.com/office/drawing/2014/main" id="{905A8482-3E4C-49C8-B9CC-49C3FDA8E4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1254" y="4442226"/>
            <a:ext cx="1203094" cy="4987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3749DC-53CC-4A47-92E0-DFBFA20E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" y="1294013"/>
            <a:ext cx="3867664" cy="390897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3589" y="-14091"/>
            <a:ext cx="9738499" cy="5543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81530" y="-218492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3589" y="0"/>
            <a:ext cx="9738499" cy="5529259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4972013" y="1294013"/>
            <a:ext cx="3600907" cy="143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Мало данных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→ популярные товары + </a:t>
            </a:r>
            <a:r>
              <a:rPr lang="ru-RU" sz="2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коллаборативная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 фильтрация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Среднее количество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→ гибридный подход (UBCF + CBF + кластеризация)</a:t>
            </a:r>
          </a:p>
          <a:p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Много данных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</a:rPr>
              <a:t> → ML-модели (случайный лес)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-3755188" y="787750"/>
            <a:ext cx="5039360" cy="4246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endParaRPr lang="en-US" sz="1065" dirty="0"/>
          </a:p>
        </p:txBody>
      </p:sp>
      <p:sp>
        <p:nvSpPr>
          <p:cNvPr id="8" name="Text 2"/>
          <p:cNvSpPr txBox="1"/>
          <p:nvPr/>
        </p:nvSpPr>
        <p:spPr>
          <a:xfrm>
            <a:off x="395550" y="399850"/>
            <a:ext cx="6624600" cy="38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ru-RU" sz="2400" b="1" dirty="0">
                <a:solidFill>
                  <a:srgbClr val="180939"/>
                </a:solidFill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Принцип работы</a:t>
            </a:r>
            <a:r>
              <a:rPr lang="en-US" sz="1941" b="1" dirty="0">
                <a:solidFill>
                  <a:srgbClr val="18093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941" dirty="0"/>
          </a:p>
        </p:txBody>
      </p:sp>
      <p:sp>
        <p:nvSpPr>
          <p:cNvPr id="9" name="Text 3"/>
          <p:cNvSpPr txBox="1"/>
          <p:nvPr/>
        </p:nvSpPr>
        <p:spPr>
          <a:xfrm>
            <a:off x="7968815" y="4482077"/>
            <a:ext cx="79295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13" name="White_pixel_logoFTC.png" descr="preencoded.png">
            <a:extLst>
              <a:ext uri="{FF2B5EF4-FFF2-40B4-BE49-F238E27FC236}">
                <a16:creationId xmlns:a16="http://schemas.microsoft.com/office/drawing/2014/main" id="{F34D42C9-928F-48A5-BB78-320855B020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13999" y="4206623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-1022683"/>
            <a:ext cx="9861884" cy="70594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395850" y="4055250"/>
            <a:ext cx="3071400" cy="6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340F3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70771" y="941092"/>
            <a:ext cx="4102200" cy="33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340F3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Внутренняя аналитика системы, 2024
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2"/>
          <p:cNvSpPr txBox="1"/>
          <p:nvPr/>
        </p:nvSpPr>
        <p:spPr>
          <a:xfrm>
            <a:off x="533152" y="1607491"/>
            <a:ext cx="2768100" cy="235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Основные показатели модели с 50 деревьями, учитывающей векторы пользователей и товаров для предсказания покупки.
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Text 3"/>
          <p:cNvSpPr txBox="1"/>
          <p:nvPr/>
        </p:nvSpPr>
        <p:spPr>
          <a:xfrm>
            <a:off x="395850" y="302815"/>
            <a:ext cx="6624000" cy="38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Параметры и результаты модели Random Forest</a:t>
            </a:r>
            <a:r>
              <a:rPr kumimoji="0" lang="en-US" sz="2261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226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4"/>
          <p:cNvSpPr txBox="1"/>
          <p:nvPr/>
        </p:nvSpPr>
        <p:spPr>
          <a:xfrm>
            <a:off x="8146507" y="4523935"/>
            <a:ext cx="79295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1111042"/>
            <a:ext cx="8146507" cy="422909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196" y="941091"/>
            <a:ext cx="5204267" cy="3114159"/>
          </a:xfrm>
          <a:prstGeom prst="rect">
            <a:avLst/>
          </a:prstGeom>
        </p:spPr>
      </p:pic>
      <p:pic>
        <p:nvPicPr>
          <p:cNvPr id="11" name="Black_pixel_logoFTC.png" descr="preencoded.png">
            <a:extLst>
              <a:ext uri="{FF2B5EF4-FFF2-40B4-BE49-F238E27FC236}">
                <a16:creationId xmlns:a16="http://schemas.microsoft.com/office/drawing/2014/main" id="{B1D846D8-5068-4260-AFD5-36E0D1C40A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750" y="4576373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7067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49" y="-219656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" y="-182246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6907" y="-145836"/>
            <a:ext cx="9144000" cy="4930346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616049" y="2319337"/>
            <a:ext cx="2285901" cy="1620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Холодный старт (0-2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взаимодействия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202056" y="2319337"/>
            <a:ext cx="2182744" cy="1620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Средний объем данных (3-8 взаимодействий)
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2"/>
          <p:cNvSpPr txBox="1"/>
          <p:nvPr/>
        </p:nvSpPr>
        <p:spPr>
          <a:xfrm>
            <a:off x="5780366" y="2319337"/>
            <a:ext cx="2285901" cy="162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Большой объем данных (9+ взаимодействий)
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Text 3"/>
          <p:cNvSpPr txBox="1"/>
          <p:nvPr/>
        </p:nvSpPr>
        <p:spPr>
          <a:xfrm>
            <a:off x="397025" y="397625"/>
            <a:ext cx="6623100" cy="38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 Narrow" panose="020B0606020202030204" pitchFamily="34" charset="0"/>
                <a:ea typeface="Arial" pitchFamily="34" charset="-122"/>
                <a:cs typeface="Arial" pitchFamily="34" charset="-120"/>
              </a:rPr>
              <a:t>Гибридная стратегия переключения алгоритмов</a:t>
            </a:r>
            <a:r>
              <a:rPr kumimoji="0" lang="en-US" sz="2267" b="1" i="0" u="none" strike="noStrike" kern="1200" cap="none" spc="0" normalizeH="0" baseline="0" noProof="0" dirty="0">
                <a:ln>
                  <a:noFill/>
                </a:ln>
                <a:solidFill>
                  <a:srgbClr val="180939"/>
                </a:solidFill>
                <a:effectLst/>
                <a:uLnTx/>
                <a:uFillTx/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kumimoji="0" lang="en-US" sz="22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4"/>
          <p:cNvSpPr txBox="1"/>
          <p:nvPr/>
        </p:nvSpPr>
        <p:spPr>
          <a:xfrm>
            <a:off x="7968815" y="4482077"/>
            <a:ext cx="79295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Black_pixel_logoFTC.png" descr="preencoded.png">
            <a:extLst>
              <a:ext uri="{FF2B5EF4-FFF2-40B4-BE49-F238E27FC236}">
                <a16:creationId xmlns:a16="http://schemas.microsoft.com/office/drawing/2014/main" id="{A37D235B-1C88-4961-9CD5-FA4A70105A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6779" y="4629362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A0212A-DF92-4F1D-A270-75DA7C37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Black_pixel_logoFTC.png" descr="preencoded.png">
            <a:extLst>
              <a:ext uri="{FF2B5EF4-FFF2-40B4-BE49-F238E27FC236}">
                <a16:creationId xmlns:a16="http://schemas.microsoft.com/office/drawing/2014/main" id="{1477F280-BC18-439C-A786-758044BB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971" y="4629494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0792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2CBBA6-298B-4045-B808-90280C55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Black_pixel_logoFTC.png" descr="preencoded.png">
            <a:extLst>
              <a:ext uri="{FF2B5EF4-FFF2-40B4-BE49-F238E27FC236}">
                <a16:creationId xmlns:a16="http://schemas.microsoft.com/office/drawing/2014/main" id="{2A5AC3AD-11B4-48F4-B63A-C65CE45E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9154" y="4666564"/>
            <a:ext cx="1028700" cy="3683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0007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170</Words>
  <Application>Microsoft Office PowerPoint</Application>
  <PresentationFormat>Экран (16:9)</PresentationFormat>
  <Paragraphs>50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Narrow</vt:lpstr>
      <vt:lpstr>Calibri</vt:lpstr>
      <vt:lpstr>Nunito Sans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Karina</cp:lastModifiedBy>
  <cp:revision>15</cp:revision>
  <dcterms:created xsi:type="dcterms:W3CDTF">2025-11-15T22:56:05Z</dcterms:created>
  <dcterms:modified xsi:type="dcterms:W3CDTF">2025-11-19T10:34:34Z</dcterms:modified>
</cp:coreProperties>
</file>